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2" r:id="rId7"/>
    <p:sldId id="273" r:id="rId8"/>
    <p:sldId id="274" r:id="rId9"/>
    <p:sldId id="260" r:id="rId10"/>
    <p:sldId id="261" r:id="rId11"/>
    <p:sldId id="268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660"/>
  </p:normalViewPr>
  <p:slideViewPr>
    <p:cSldViewPr>
      <p:cViewPr varScale="1">
        <p:scale>
          <a:sx n="103" d="100"/>
          <a:sy n="103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2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9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55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5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4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5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2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4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9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7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7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2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7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5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F64A35C-38B9-4B71-B493-9D471DB1DD0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8FD2830-CEA3-4054-83B3-7202DAFCA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08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7467600" cy="1194650"/>
          </a:xfrm>
        </p:spPr>
        <p:txBody>
          <a:bodyPr/>
          <a:lstStyle/>
          <a:p>
            <a:r>
              <a:rPr lang="en-US" sz="4800" dirty="0" smtClean="0"/>
              <a:t>North Water Plant Replacement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1808922"/>
          </a:xfrm>
        </p:spPr>
        <p:txBody>
          <a:bodyPr/>
          <a:lstStyle/>
          <a:p>
            <a:r>
              <a:rPr lang="en-US" dirty="0" smtClean="0"/>
              <a:t>Water Treatment for the 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Century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mtClean="0"/>
              <a:t>April 12,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2628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5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4951200" cy="442277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Existing Wellfield</a:t>
            </a:r>
          </a:p>
          <a:p>
            <a:r>
              <a:rPr lang="en-US" sz="2800" dirty="0" smtClean="0"/>
              <a:t>No land acquisition</a:t>
            </a:r>
          </a:p>
          <a:p>
            <a:r>
              <a:rPr lang="en-US" sz="2800" dirty="0" smtClean="0"/>
              <a:t>Connect to existing distribution system</a:t>
            </a:r>
          </a:p>
          <a:p>
            <a:r>
              <a:rPr lang="en-US" sz="2800" dirty="0" smtClean="0"/>
              <a:t>Existing Wellhead Protection Area</a:t>
            </a:r>
          </a:p>
          <a:p>
            <a:r>
              <a:rPr lang="en-US" sz="2800" dirty="0" smtClean="0"/>
              <a:t>Redundant Water Production from 2 Plants</a:t>
            </a:r>
          </a:p>
          <a:p>
            <a:r>
              <a:rPr lang="en-US" sz="2800" dirty="0" smtClean="0"/>
              <a:t>Discharge of Concentrate Waste</a:t>
            </a:r>
          </a:p>
          <a:p>
            <a:r>
              <a:rPr lang="en-US" sz="2800" dirty="0" smtClean="0"/>
              <a:t>Improved Water Quality</a:t>
            </a:r>
          </a:p>
          <a:p>
            <a:r>
              <a:rPr lang="en-US" sz="2800" dirty="0" smtClean="0"/>
              <a:t>Standardize Operations where possible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344" y="1981200"/>
            <a:ext cx="27336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3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on Miller 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Coordination with Lancaster Park and Recreation</a:t>
            </a:r>
          </a:p>
          <a:p>
            <a:r>
              <a:rPr lang="en-US" dirty="0" smtClean="0"/>
              <a:t>Parks planned to move athletic fields and create passive recreation area</a:t>
            </a:r>
          </a:p>
          <a:p>
            <a:r>
              <a:rPr lang="en-US" dirty="0" smtClean="0"/>
              <a:t>Master Plan for Miller Park after North Plant Footprint determined (Summer of 2021)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3810000"/>
            <a:ext cx="75247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5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Treatment Technology</a:t>
            </a:r>
          </a:p>
          <a:p>
            <a:r>
              <a:rPr lang="en-US" dirty="0" smtClean="0"/>
              <a:t>Prepare to address emerging contaminates</a:t>
            </a:r>
          </a:p>
          <a:p>
            <a:r>
              <a:rPr lang="en-US" dirty="0" smtClean="0"/>
              <a:t>Reducing Dissolved Solids and Sodium in finished water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29344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18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Initial Study Project Cost $40 Million</a:t>
            </a:r>
          </a:p>
          <a:p>
            <a:r>
              <a:rPr lang="en-US" sz="4000" dirty="0" smtClean="0"/>
              <a:t>Bond Anticipation Notes-Study</a:t>
            </a:r>
          </a:p>
          <a:p>
            <a:r>
              <a:rPr lang="en-US" sz="4000" dirty="0" smtClean="0"/>
              <a:t>OWDA Loans-Design ($2.5 Million) and Construction $35 Million</a:t>
            </a:r>
          </a:p>
          <a:p>
            <a:r>
              <a:rPr lang="en-US" sz="4000" dirty="0" smtClean="0"/>
              <a:t>OWDA Interest Rate Current 0.6%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86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/>
          <a:lstStyle/>
          <a:p>
            <a:r>
              <a:rPr lang="en-US" dirty="0" smtClean="0"/>
              <a:t>Effect 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524000"/>
            <a:ext cx="5637000" cy="4876800"/>
          </a:xfrm>
        </p:spPr>
        <p:txBody>
          <a:bodyPr/>
          <a:lstStyle/>
          <a:p>
            <a:r>
              <a:rPr lang="en-US" dirty="0" smtClean="0"/>
              <a:t>South Water Plant Debt-Retired in 2022</a:t>
            </a:r>
          </a:p>
          <a:p>
            <a:r>
              <a:rPr lang="en-US" dirty="0" smtClean="0"/>
              <a:t>Operation Costs-Membrane Filtration Less to Operate</a:t>
            </a:r>
          </a:p>
          <a:p>
            <a:r>
              <a:rPr lang="en-US" dirty="0" smtClean="0"/>
              <a:t>New Loan Payment Starts 2026</a:t>
            </a:r>
          </a:p>
          <a:p>
            <a:r>
              <a:rPr lang="en-US" dirty="0" smtClean="0"/>
              <a:t>Bond Retirement-Bonds Retire in 2029</a:t>
            </a:r>
          </a:p>
          <a:p>
            <a:r>
              <a:rPr lang="en-US" dirty="0" smtClean="0"/>
              <a:t>Interest Rates-Current Low Rates</a:t>
            </a:r>
          </a:p>
          <a:p>
            <a:r>
              <a:rPr lang="en-US" dirty="0" smtClean="0"/>
              <a:t>Increased Industrial Customers in US 33 Service Area</a:t>
            </a:r>
          </a:p>
          <a:p>
            <a:r>
              <a:rPr lang="en-US" dirty="0" smtClean="0"/>
              <a:t>Expected User Charge Changes-Too soon to Predict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87" y="1752600"/>
            <a:ext cx="25113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524000"/>
            <a:ext cx="767535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Study February-May 2021</a:t>
            </a:r>
          </a:p>
          <a:p>
            <a:r>
              <a:rPr lang="en-US" sz="3200" dirty="0" smtClean="0"/>
              <a:t>Design May 2021-February 2022</a:t>
            </a:r>
          </a:p>
          <a:p>
            <a:r>
              <a:rPr lang="en-US" sz="3200" dirty="0" smtClean="0"/>
              <a:t>Construction July 2022-July 2024</a:t>
            </a:r>
          </a:p>
          <a:p>
            <a:r>
              <a:rPr lang="en-US" sz="3200" dirty="0" smtClean="0"/>
              <a:t>Operation July 1, 2024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86200"/>
            <a:ext cx="4533900" cy="27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Send Comments by </a:t>
            </a:r>
            <a:r>
              <a:rPr lang="en-US" sz="3200" dirty="0" smtClean="0">
                <a:solidFill>
                  <a:srgbClr val="FFFF00"/>
                </a:solidFill>
              </a:rPr>
              <a:t>April 30, 2021</a:t>
            </a:r>
          </a:p>
          <a:p>
            <a:r>
              <a:rPr lang="en-US" sz="3200" dirty="0" smtClean="0"/>
              <a:t>Send to Steven Wellstead</a:t>
            </a:r>
          </a:p>
          <a:p>
            <a:r>
              <a:rPr lang="en-US" sz="3200" dirty="0" smtClean="0"/>
              <a:t>121 E. Chestnut St Suite 100</a:t>
            </a:r>
          </a:p>
          <a:p>
            <a:r>
              <a:rPr lang="en-US" sz="3200" dirty="0" smtClean="0"/>
              <a:t>Lancaster Ohio 43130</a:t>
            </a:r>
          </a:p>
          <a:p>
            <a:r>
              <a:rPr lang="en-US" sz="3200" dirty="0" smtClean="0"/>
              <a:t>swellstead@ci.lancaster.oh.us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6647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29" y="1825625"/>
            <a:ext cx="6675879" cy="4351338"/>
          </a:xfrm>
        </p:spPr>
      </p:pic>
    </p:spTree>
    <p:extLst>
      <p:ext uri="{BB962C8B-B14F-4D97-AF65-F5344CB8AC3E}">
        <p14:creationId xmlns:p14="http://schemas.microsoft.com/office/powerpoint/2010/main" val="124863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5"/>
            <a:ext cx="5410200" cy="3813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Miller Park Water Treatment Plant</a:t>
            </a:r>
          </a:p>
          <a:p>
            <a:pPr marL="0" indent="0">
              <a:buNone/>
            </a:pPr>
            <a:r>
              <a:rPr lang="en-US" dirty="0" smtClean="0"/>
              <a:t>Built 1925</a:t>
            </a:r>
          </a:p>
          <a:p>
            <a:pPr marL="0" indent="0">
              <a:buNone/>
            </a:pPr>
            <a:r>
              <a:rPr lang="en-US" dirty="0" smtClean="0"/>
              <a:t>Expanded 1976</a:t>
            </a:r>
          </a:p>
          <a:p>
            <a:pPr marL="0" indent="0">
              <a:buNone/>
            </a:pPr>
            <a:r>
              <a:rPr lang="en-US" dirty="0" smtClean="0"/>
              <a:t>Current Production: 2.44 MGD (2019 Avg)</a:t>
            </a:r>
          </a:p>
          <a:p>
            <a:pPr marL="0" indent="0">
              <a:buNone/>
            </a:pPr>
            <a:r>
              <a:rPr lang="en-US" dirty="0" smtClean="0"/>
              <a:t>Wellfield Capacity: 9.3 MGD</a:t>
            </a:r>
          </a:p>
          <a:p>
            <a:pPr marL="0" indent="0">
              <a:buNone/>
            </a:pPr>
            <a:r>
              <a:rPr lang="en-US" dirty="0" smtClean="0"/>
              <a:t>Treatment: Aeration, Filtration, Zeolite Softening, Disinfection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600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0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Expand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487500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Age and Increased Maintenance Costs</a:t>
            </a:r>
          </a:p>
          <a:p>
            <a:r>
              <a:rPr lang="en-US" sz="3200" dirty="0" smtClean="0"/>
              <a:t>Increased Water Demands in US 33 Service Area</a:t>
            </a:r>
          </a:p>
          <a:p>
            <a:r>
              <a:rPr lang="en-US" sz="3200" dirty="0" smtClean="0"/>
              <a:t>Changes in Water Quality Needs</a:t>
            </a:r>
          </a:p>
          <a:p>
            <a:r>
              <a:rPr lang="en-US" sz="3200" dirty="0" smtClean="0"/>
              <a:t>Future Treatment for Emerging Contaminants</a:t>
            </a:r>
          </a:p>
          <a:p>
            <a:r>
              <a:rPr lang="en-US" sz="3200" dirty="0" smtClean="0"/>
              <a:t>Interest Rates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328738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19400"/>
            <a:ext cx="2810933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876800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5625"/>
            <a:ext cx="4419600" cy="7651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Renovate Existing Plant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95400"/>
            <a:ext cx="4074498" cy="3941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5908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Pros</a:t>
            </a:r>
          </a:p>
          <a:p>
            <a:r>
              <a:rPr lang="en-US" sz="2400" dirty="0" smtClean="0"/>
              <a:t>Existing Wellfield</a:t>
            </a:r>
          </a:p>
          <a:p>
            <a:r>
              <a:rPr lang="en-US" sz="2400" dirty="0" smtClean="0"/>
              <a:t>Connection to Existing System</a:t>
            </a:r>
          </a:p>
          <a:p>
            <a:r>
              <a:rPr lang="en-US" sz="2400" dirty="0" smtClean="0"/>
              <a:t>Wellhead Protection Area</a:t>
            </a:r>
          </a:p>
          <a:p>
            <a:endParaRPr lang="en-US" sz="2400" dirty="0"/>
          </a:p>
          <a:p>
            <a:r>
              <a:rPr lang="en-US" sz="2400" dirty="0" smtClean="0"/>
              <a:t>Cons</a:t>
            </a:r>
          </a:p>
          <a:p>
            <a:r>
              <a:rPr lang="en-US" sz="2400" dirty="0" smtClean="0"/>
              <a:t>Age</a:t>
            </a:r>
          </a:p>
          <a:p>
            <a:r>
              <a:rPr lang="en-US" sz="2400" dirty="0" smtClean="0"/>
              <a:t>Maintenance of Operations</a:t>
            </a:r>
          </a:p>
          <a:p>
            <a:r>
              <a:rPr lang="en-US" sz="2400" dirty="0" smtClean="0"/>
              <a:t>Treatment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0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1494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 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Expand the South Treatment Plant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200" y="2514600"/>
            <a:ext cx="3149144" cy="2517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133600"/>
            <a:ext cx="495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Pros</a:t>
            </a:r>
          </a:p>
          <a:p>
            <a:r>
              <a:rPr lang="en-US" sz="2400" dirty="0" smtClean="0"/>
              <a:t>Existing Wellfield</a:t>
            </a:r>
          </a:p>
          <a:p>
            <a:r>
              <a:rPr lang="en-US" sz="2400" dirty="0" smtClean="0"/>
              <a:t>Room to Expand</a:t>
            </a:r>
          </a:p>
          <a:p>
            <a:r>
              <a:rPr lang="en-US" sz="2400" dirty="0" smtClean="0"/>
              <a:t>Treatment Process</a:t>
            </a:r>
          </a:p>
          <a:p>
            <a:endParaRPr lang="en-US" sz="2400" dirty="0"/>
          </a:p>
          <a:p>
            <a:r>
              <a:rPr lang="en-US" sz="2400" dirty="0" smtClean="0"/>
              <a:t>Cons</a:t>
            </a:r>
          </a:p>
          <a:p>
            <a:r>
              <a:rPr lang="en-US" sz="2400" dirty="0" smtClean="0"/>
              <a:t>Less Protected Wellfield</a:t>
            </a:r>
          </a:p>
          <a:p>
            <a:r>
              <a:rPr lang="en-US" sz="2400" dirty="0" smtClean="0"/>
              <a:t>Maintenance of Operations</a:t>
            </a:r>
          </a:p>
          <a:p>
            <a:r>
              <a:rPr lang="en-US" sz="2400" dirty="0" smtClean="0"/>
              <a:t>Limited Connection of Distribution System</a:t>
            </a:r>
          </a:p>
          <a:p>
            <a:r>
              <a:rPr lang="en-US" sz="2400" dirty="0" smtClean="0"/>
              <a:t>Future Expansion Site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393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1494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 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Develop a New Wellfield and Treatment Plant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533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Pros</a:t>
            </a:r>
          </a:p>
          <a:p>
            <a:r>
              <a:rPr lang="en-US" sz="2400" dirty="0" smtClean="0"/>
              <a:t>Moves Wellfield from City</a:t>
            </a:r>
          </a:p>
          <a:p>
            <a:endParaRPr lang="en-US" sz="2400" dirty="0"/>
          </a:p>
          <a:p>
            <a:r>
              <a:rPr lang="en-US" sz="2400" dirty="0" smtClean="0"/>
              <a:t>Cons</a:t>
            </a:r>
          </a:p>
          <a:p>
            <a:r>
              <a:rPr lang="en-US" sz="2400" dirty="0" smtClean="0"/>
              <a:t>Less Protected Wellfield</a:t>
            </a:r>
          </a:p>
          <a:p>
            <a:r>
              <a:rPr lang="en-US" sz="2400" dirty="0" smtClean="0"/>
              <a:t>Limited Connection of Distribution System</a:t>
            </a:r>
          </a:p>
          <a:p>
            <a:r>
              <a:rPr lang="en-US" sz="2400" dirty="0" smtClean="0"/>
              <a:t>Other Land Uses</a:t>
            </a:r>
          </a:p>
          <a:p>
            <a:r>
              <a:rPr lang="en-US" sz="2400" dirty="0" smtClean="0"/>
              <a:t>Cost to Purchase and Develop Wellfield</a:t>
            </a:r>
          </a:p>
          <a:p>
            <a:r>
              <a:rPr lang="en-US" sz="2400" dirty="0" smtClean="0"/>
              <a:t>Wastewater and CSO considerations</a:t>
            </a:r>
          </a:p>
          <a:p>
            <a:r>
              <a:rPr lang="en-US" sz="2400" dirty="0" smtClean="0"/>
              <a:t>Development Time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2133600"/>
            <a:ext cx="360727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0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1494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 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Construct New Treatment Plant at Miller Park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495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Pros</a:t>
            </a:r>
          </a:p>
          <a:p>
            <a:r>
              <a:rPr lang="en-US" sz="2400" dirty="0" smtClean="0"/>
              <a:t>Existing Wellfield and Wellhead Protection Area</a:t>
            </a:r>
          </a:p>
          <a:p>
            <a:r>
              <a:rPr lang="en-US" sz="2400" dirty="0" smtClean="0"/>
              <a:t>Connections to existing Distribution System</a:t>
            </a:r>
          </a:p>
          <a:p>
            <a:r>
              <a:rPr lang="en-US" sz="2400" dirty="0" smtClean="0"/>
              <a:t>Maintain Existing Plant Operations</a:t>
            </a:r>
          </a:p>
          <a:p>
            <a:endParaRPr lang="en-US" sz="2400" dirty="0"/>
          </a:p>
          <a:p>
            <a:r>
              <a:rPr lang="en-US" sz="2400" dirty="0" smtClean="0"/>
              <a:t>Cons</a:t>
            </a:r>
          </a:p>
          <a:p>
            <a:r>
              <a:rPr lang="en-US" sz="2400" dirty="0" smtClean="0"/>
              <a:t>Loss of Land for other uses</a:t>
            </a:r>
          </a:p>
          <a:p>
            <a:r>
              <a:rPr lang="en-US" sz="2400" dirty="0" smtClean="0"/>
              <a:t>Wellfield in Center of City</a:t>
            </a:r>
          </a:p>
          <a:p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2296520"/>
            <a:ext cx="3395333" cy="33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r>
              <a:rPr lang="en-US" dirty="0" err="1" smtClean="0"/>
              <a:t>Techologies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Aeration</a:t>
            </a:r>
          </a:p>
          <a:p>
            <a:r>
              <a:rPr lang="en-US" sz="3200" dirty="0" smtClean="0"/>
              <a:t>Filtration</a:t>
            </a:r>
          </a:p>
          <a:p>
            <a:r>
              <a:rPr lang="en-US" sz="3200" dirty="0" smtClean="0"/>
              <a:t>Softening</a:t>
            </a:r>
          </a:p>
          <a:p>
            <a:pPr lvl="1"/>
            <a:r>
              <a:rPr lang="en-US" sz="3200" dirty="0" smtClean="0"/>
              <a:t>Ion Exchange</a:t>
            </a:r>
          </a:p>
          <a:p>
            <a:pPr lvl="1"/>
            <a:r>
              <a:rPr lang="en-US" sz="3200" dirty="0" smtClean="0"/>
              <a:t>Lime Soda</a:t>
            </a:r>
          </a:p>
          <a:p>
            <a:pPr lvl="1"/>
            <a:r>
              <a:rPr lang="en-US" sz="3200" dirty="0" smtClean="0"/>
              <a:t>Membrane Treatment</a:t>
            </a:r>
          </a:p>
          <a:p>
            <a:r>
              <a:rPr lang="en-US" sz="3200" dirty="0" smtClean="0"/>
              <a:t>Disinfection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390" y="1825625"/>
            <a:ext cx="3176291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 Existing Wellfield</a:t>
            </a:r>
          </a:p>
          <a:p>
            <a:r>
              <a:rPr lang="en-US" sz="3200" dirty="0" smtClean="0"/>
              <a:t>Construct New Water Plant at North End of Miller Park</a:t>
            </a:r>
          </a:p>
          <a:p>
            <a:r>
              <a:rPr lang="en-US" sz="3200" dirty="0" smtClean="0"/>
              <a:t>Utilize Membrane Filtration for Improved Water Quality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001294"/>
            <a:ext cx="3448158" cy="25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2881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663</TotalTime>
  <Words>421</Words>
  <Application>Microsoft Office PowerPoint</Application>
  <PresentationFormat>On-screen Show (4:3)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Corbel</vt:lpstr>
      <vt:lpstr>Depth</vt:lpstr>
      <vt:lpstr>North Water Plant Replacement</vt:lpstr>
      <vt:lpstr>Current Situation</vt:lpstr>
      <vt:lpstr>Reasons to Expand</vt:lpstr>
      <vt:lpstr>Option 1</vt:lpstr>
      <vt:lpstr>Option 2  Expand the South Treatment Plant </vt:lpstr>
      <vt:lpstr>Option 3  Develop a New Wellfield and Treatment Plant </vt:lpstr>
      <vt:lpstr>Option 4  Construct New Treatment Plant at Miller Park </vt:lpstr>
      <vt:lpstr>Treatment Techologies</vt:lpstr>
      <vt:lpstr>Selected Alternative</vt:lpstr>
      <vt:lpstr>Reasons for Selection</vt:lpstr>
      <vt:lpstr>Impacts on Miller Park</vt:lpstr>
      <vt:lpstr>Treatment Technology</vt:lpstr>
      <vt:lpstr>Cost</vt:lpstr>
      <vt:lpstr>Effect on Rates</vt:lpstr>
      <vt:lpstr>Schedule</vt:lpstr>
      <vt:lpstr>Comments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Water Plant Replacement</dc:title>
  <dc:creator>engineering</dc:creator>
  <cp:lastModifiedBy>Crews, Denise</cp:lastModifiedBy>
  <cp:revision>25</cp:revision>
  <cp:lastPrinted>2021-04-12T12:51:17Z</cp:lastPrinted>
  <dcterms:created xsi:type="dcterms:W3CDTF">2021-03-15T17:56:43Z</dcterms:created>
  <dcterms:modified xsi:type="dcterms:W3CDTF">2021-04-12T12:51:21Z</dcterms:modified>
</cp:coreProperties>
</file>